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</p:sldMasterIdLst>
  <p:notesMasterIdLst>
    <p:notesMasterId r:id="rId15"/>
  </p:notesMasterIdLst>
  <p:handoutMasterIdLst>
    <p:handoutMasterId r:id="rId16"/>
  </p:handoutMasterIdLst>
  <p:sldIdLst>
    <p:sldId id="256" r:id="rId4"/>
    <p:sldId id="262" r:id="rId5"/>
    <p:sldId id="257" r:id="rId6"/>
    <p:sldId id="258" r:id="rId7"/>
    <p:sldId id="269" r:id="rId8"/>
    <p:sldId id="272" r:id="rId9"/>
    <p:sldId id="273" r:id="rId10"/>
    <p:sldId id="270" r:id="rId11"/>
    <p:sldId id="275" r:id="rId12"/>
    <p:sldId id="268" r:id="rId13"/>
    <p:sldId id="274" r:id="rId14"/>
  </p:sldIdLst>
  <p:sldSz cx="9144000" cy="6858000" type="screen4x3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114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43979" cy="467363"/>
          </a:xfrm>
          <a:prstGeom prst="rect">
            <a:avLst/>
          </a:prstGeom>
        </p:spPr>
        <p:txBody>
          <a:bodyPr vert="horz" lIns="91577" tIns="45789" rIns="91577" bIns="457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7531" y="0"/>
            <a:ext cx="3043979" cy="467363"/>
          </a:xfrm>
          <a:prstGeom prst="rect">
            <a:avLst/>
          </a:prstGeom>
        </p:spPr>
        <p:txBody>
          <a:bodyPr vert="horz" lIns="91577" tIns="45789" rIns="91577" bIns="45789" rtlCol="0"/>
          <a:lstStyle>
            <a:lvl1pPr algn="r">
              <a:defRPr sz="1200"/>
            </a:lvl1pPr>
          </a:lstStyle>
          <a:p>
            <a:fld id="{C7B49595-EE92-4FC4-B781-B2AD2412AD26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41738"/>
            <a:ext cx="3043979" cy="467363"/>
          </a:xfrm>
          <a:prstGeom prst="rect">
            <a:avLst/>
          </a:prstGeom>
        </p:spPr>
        <p:txBody>
          <a:bodyPr vert="horz" lIns="91577" tIns="45789" rIns="91577" bIns="457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7531" y="8841738"/>
            <a:ext cx="3043979" cy="467363"/>
          </a:xfrm>
          <a:prstGeom prst="rect">
            <a:avLst/>
          </a:prstGeom>
        </p:spPr>
        <p:txBody>
          <a:bodyPr vert="horz" lIns="91577" tIns="45789" rIns="91577" bIns="45789" rtlCol="0" anchor="b"/>
          <a:lstStyle>
            <a:lvl1pPr algn="r">
              <a:defRPr sz="1200"/>
            </a:lvl1pPr>
          </a:lstStyle>
          <a:p>
            <a:fld id="{5DFCA604-A20E-42ED-B4F4-242DBFB50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33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1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1"/>
          </a:xfrm>
          <a:prstGeom prst="rect">
            <a:avLst/>
          </a:prstGeom>
        </p:spPr>
        <p:txBody>
          <a:bodyPr vert="horz" lIns="93317" tIns="46659" rIns="93317" bIns="46659" rtlCol="0"/>
          <a:lstStyle>
            <a:lvl1pPr algn="r">
              <a:defRPr sz="1200"/>
            </a:lvl1pPr>
          </a:lstStyle>
          <a:p>
            <a:fld id="{55DD4470-B43A-4A7B-91F0-E055A6EEC9EC}" type="datetimeFigureOut">
              <a:rPr lang="en-US" smtClean="0"/>
              <a:t>7/12/2019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7638" y="1163638"/>
            <a:ext cx="4187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17" tIns="46659" rIns="93317" bIns="4665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9"/>
          </a:xfrm>
          <a:prstGeom prst="rect">
            <a:avLst/>
          </a:prstGeom>
        </p:spPr>
        <p:txBody>
          <a:bodyPr vert="horz" lIns="93317" tIns="46659" rIns="93317" bIns="4665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0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0"/>
          </a:xfrm>
          <a:prstGeom prst="rect">
            <a:avLst/>
          </a:prstGeom>
        </p:spPr>
        <p:txBody>
          <a:bodyPr vert="horz" lIns="93317" tIns="46659" rIns="93317" bIns="46659" rtlCol="0" anchor="b"/>
          <a:lstStyle>
            <a:lvl1pPr algn="r">
              <a:defRPr sz="1200"/>
            </a:lvl1pPr>
          </a:lstStyle>
          <a:p>
            <a:fld id="{60E68B9D-F7C7-48FD-88ED-C35C85C710E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40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E68B9D-F7C7-48FD-88ED-C35C85C710E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6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E68B9D-F7C7-48FD-88ED-C35C85C710E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468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E68B9D-F7C7-48FD-88ED-C35C85C710E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634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1895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0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14400"/>
            <a:ext cx="2019300" cy="5216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5905500" cy="5216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79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053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561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48543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805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89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38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7988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45036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883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50757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196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14400"/>
            <a:ext cx="2019300" cy="5216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5905500" cy="5216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502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493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107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29967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637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51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301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533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61391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638714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8860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1842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14400"/>
            <a:ext cx="2019300" cy="5216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0"/>
            <a:ext cx="5905500" cy="5216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44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828800"/>
            <a:ext cx="3962400" cy="43021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48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2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97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676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2804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0738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ppt 100"/>
          <p:cNvPicPr preferRelativeResize="0">
            <a:picLocks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28800"/>
            <a:ext cx="8077200" cy="430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914400"/>
            <a:ext cx="777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8686800" y="6613525"/>
            <a:ext cx="4572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en-US" sz="1000" b="1" dirty="0" smtClean="0"/>
              <a:t>  </a:t>
            </a:r>
          </a:p>
        </p:txBody>
      </p:sp>
      <p:sp>
        <p:nvSpPr>
          <p:cNvPr id="1030" name="Text Box 7"/>
          <p:cNvSpPr txBox="1">
            <a:spLocks noChangeArrowheads="1"/>
          </p:cNvSpPr>
          <p:nvPr/>
        </p:nvSpPr>
        <p:spPr bwMode="auto">
          <a:xfrm>
            <a:off x="0" y="457200"/>
            <a:ext cx="80772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i="1" dirty="0" smtClean="0"/>
              <a:t>MS 102, </a:t>
            </a:r>
            <a:r>
              <a:rPr lang="en-US" altLang="en-US" sz="1400" b="1" i="1" dirty="0"/>
              <a:t>Lesson </a:t>
            </a:r>
            <a:r>
              <a:rPr lang="en-US" altLang="en-US" sz="1400" b="1" i="1" dirty="0" smtClean="0"/>
              <a:t>06: Critical </a:t>
            </a:r>
            <a:r>
              <a:rPr lang="en-US" altLang="en-US" sz="1400" b="1" i="1" dirty="0" smtClean="0"/>
              <a:t>Thinking</a:t>
            </a:r>
            <a:endParaRPr lang="en-US" altLang="en-US" sz="1400" b="1" i="1" dirty="0"/>
          </a:p>
        </p:txBody>
      </p:sp>
      <p:sp>
        <p:nvSpPr>
          <p:cNvPr id="1031" name="Text Box 8"/>
          <p:cNvSpPr txBox="1">
            <a:spLocks noChangeArrowheads="1"/>
          </p:cNvSpPr>
          <p:nvPr/>
        </p:nvSpPr>
        <p:spPr bwMode="auto">
          <a:xfrm>
            <a:off x="0" y="6611938"/>
            <a:ext cx="2167581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000" dirty="0">
                <a:solidFill>
                  <a:srgbClr val="000000"/>
                </a:solidFill>
              </a:rPr>
              <a:t>Revision Date: </a:t>
            </a:r>
            <a:r>
              <a:rPr lang="en-US" altLang="en-US" sz="1000" dirty="0" smtClean="0">
                <a:solidFill>
                  <a:srgbClr val="000000"/>
                </a:solidFill>
              </a:rPr>
              <a:t>30 September 2019</a:t>
            </a:r>
            <a:endParaRPr lang="en-US" altLang="en-US" sz="1000" dirty="0">
              <a:solidFill>
                <a:srgbClr val="000000"/>
              </a:solidFill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800">
          <a:solidFill>
            <a:srgbClr val="000000"/>
          </a:solidFill>
          <a:latin typeface="+mn-lt"/>
          <a:cs typeface="+mn-cs"/>
        </a:defRPr>
      </a:lvl2pPr>
      <a:lvl3pPr marL="1377950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400">
          <a:solidFill>
            <a:srgbClr val="000000"/>
          </a:solidFill>
          <a:latin typeface="+mn-lt"/>
          <a:cs typeface="+mn-cs"/>
        </a:defRPr>
      </a:lvl3pPr>
      <a:lvl4pPr marL="1827213" indent="-43815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000">
          <a:solidFill>
            <a:srgbClr val="000000"/>
          </a:solidFill>
          <a:latin typeface="+mn-lt"/>
          <a:cs typeface="+mn-cs"/>
        </a:defRPr>
      </a:lvl4pPr>
      <a:lvl5pPr marL="2297113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000">
          <a:solidFill>
            <a:srgbClr val="000000"/>
          </a:solidFill>
          <a:latin typeface="+mn-lt"/>
          <a:cs typeface="+mn-cs"/>
        </a:defRPr>
      </a:lvl5pPr>
      <a:lvl6pPr marL="27543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6pPr>
      <a:lvl7pPr marL="32115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7pPr>
      <a:lvl8pPr marL="36687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8pPr>
      <a:lvl9pPr marL="41259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652" y="-297"/>
            <a:ext cx="9138696" cy="6858594"/>
          </a:xfrm>
          <a:prstGeom prst="rect">
            <a:avLst/>
          </a:prstGeom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28800"/>
            <a:ext cx="8077200" cy="430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914400"/>
            <a:ext cx="777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8686800" y="6613525"/>
            <a:ext cx="4572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altLang="en-US" sz="1000" b="1" dirty="0" smtClean="0">
                <a:solidFill>
                  <a:srgbClr val="000000"/>
                </a:solidFill>
              </a:rPr>
              <a:t>  </a:t>
            </a:r>
          </a:p>
        </p:txBody>
      </p:sp>
      <p:sp>
        <p:nvSpPr>
          <p:cNvPr id="1030" name="Text Box 7"/>
          <p:cNvSpPr txBox="1">
            <a:spLocks noChangeArrowheads="1"/>
          </p:cNvSpPr>
          <p:nvPr/>
        </p:nvSpPr>
        <p:spPr bwMode="auto">
          <a:xfrm>
            <a:off x="0" y="457200"/>
            <a:ext cx="80010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i="1" dirty="0" smtClean="0"/>
              <a:t>MSL 102, Lesson 05: Introduction to Critical Thinking </a:t>
            </a:r>
            <a:endParaRPr lang="en-US" altLang="en-US" sz="1400" b="1" i="1" dirty="0"/>
          </a:p>
        </p:txBody>
      </p:sp>
      <p:sp>
        <p:nvSpPr>
          <p:cNvPr id="1031" name="Text Box 8"/>
          <p:cNvSpPr txBox="1">
            <a:spLocks noChangeArrowheads="1"/>
          </p:cNvSpPr>
          <p:nvPr/>
        </p:nvSpPr>
        <p:spPr bwMode="auto">
          <a:xfrm>
            <a:off x="0" y="6611938"/>
            <a:ext cx="219803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000" dirty="0" smtClean="0">
                <a:solidFill>
                  <a:srgbClr val="000000"/>
                </a:solidFill>
              </a:rPr>
              <a:t>Revision Date: 30 November 2016</a:t>
            </a:r>
          </a:p>
        </p:txBody>
      </p:sp>
    </p:spTree>
    <p:extLst>
      <p:ext uri="{BB962C8B-B14F-4D97-AF65-F5344CB8AC3E}">
        <p14:creationId xmlns:p14="http://schemas.microsoft.com/office/powerpoint/2010/main" val="7283464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800">
          <a:solidFill>
            <a:srgbClr val="000000"/>
          </a:solidFill>
          <a:latin typeface="+mn-lt"/>
          <a:cs typeface="+mn-cs"/>
        </a:defRPr>
      </a:lvl2pPr>
      <a:lvl3pPr marL="1377950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400">
          <a:solidFill>
            <a:srgbClr val="000000"/>
          </a:solidFill>
          <a:latin typeface="+mn-lt"/>
          <a:cs typeface="+mn-cs"/>
        </a:defRPr>
      </a:lvl3pPr>
      <a:lvl4pPr marL="1827213" indent="-43815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000">
          <a:solidFill>
            <a:srgbClr val="000000"/>
          </a:solidFill>
          <a:latin typeface="+mn-lt"/>
          <a:cs typeface="+mn-cs"/>
        </a:defRPr>
      </a:lvl4pPr>
      <a:lvl5pPr marL="2297113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000">
          <a:solidFill>
            <a:srgbClr val="000000"/>
          </a:solidFill>
          <a:latin typeface="+mn-lt"/>
          <a:cs typeface="+mn-cs"/>
        </a:defRPr>
      </a:lvl5pPr>
      <a:lvl6pPr marL="27543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6pPr>
      <a:lvl7pPr marL="32115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7pPr>
      <a:lvl8pPr marL="36687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8pPr>
      <a:lvl9pPr marL="41259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pt 200"/>
          <p:cNvPicPr preferRelativeResize="0">
            <a:picLocks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828800"/>
            <a:ext cx="8077200" cy="430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914400"/>
            <a:ext cx="7772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6391" name="Text Box 7"/>
          <p:cNvSpPr txBox="1">
            <a:spLocks noChangeArrowheads="1"/>
          </p:cNvSpPr>
          <p:nvPr/>
        </p:nvSpPr>
        <p:spPr bwMode="auto">
          <a:xfrm>
            <a:off x="0" y="457200"/>
            <a:ext cx="800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400" b="1" i="1" dirty="0">
                <a:solidFill>
                  <a:srgbClr val="000000"/>
                </a:solidFill>
                <a:latin typeface="Arial" charset="0"/>
                <a:cs typeface="Arial" charset="0"/>
              </a:rPr>
              <a:t>MSL 201, Lesson </a:t>
            </a:r>
            <a:r>
              <a:rPr lang="en-US" sz="1400" b="1" i="1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16: Creative Thinking</a:t>
            </a:r>
            <a:endParaRPr lang="en-US" sz="1400" b="1" i="1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0" y="6611938"/>
            <a:ext cx="1819729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000" dirty="0">
                <a:solidFill>
                  <a:srgbClr val="000000"/>
                </a:solidFill>
                <a:latin typeface="Arial" charset="0"/>
                <a:cs typeface="Arial" charset="0"/>
              </a:rPr>
              <a:t>Revision Date: </a:t>
            </a:r>
            <a:r>
              <a:rPr lang="en-US" sz="1000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30 June 2016</a:t>
            </a:r>
            <a:endParaRPr lang="en-US" sz="1000" dirty="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8873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2"/>
          </a:solidFill>
          <a:latin typeface="Arial" charset="0"/>
          <a:cs typeface="Arial" charset="0"/>
        </a:defRPr>
      </a:lvl9pPr>
    </p:titleStyle>
    <p:bodyStyle>
      <a:lvl1pPr marL="469900" indent="-4699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800">
          <a:solidFill>
            <a:srgbClr val="000000"/>
          </a:solidFill>
          <a:latin typeface="+mn-lt"/>
          <a:cs typeface="+mn-cs"/>
        </a:defRPr>
      </a:lvl2pPr>
      <a:lvl3pPr marL="1377950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400">
          <a:solidFill>
            <a:srgbClr val="000000"/>
          </a:solidFill>
          <a:latin typeface="+mn-lt"/>
          <a:cs typeface="+mn-cs"/>
        </a:defRPr>
      </a:lvl3pPr>
      <a:lvl4pPr marL="1827213" indent="-43815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n"/>
        <a:defRPr sz="2000">
          <a:solidFill>
            <a:srgbClr val="000000"/>
          </a:solidFill>
          <a:latin typeface="+mn-lt"/>
          <a:cs typeface="+mn-cs"/>
        </a:defRPr>
      </a:lvl4pPr>
      <a:lvl5pPr marL="2297113" indent="-468313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Font typeface="Wingdings" panose="05000000000000000000" pitchFamily="2" charset="2"/>
        <a:buChar char="o"/>
        <a:defRPr sz="2000">
          <a:solidFill>
            <a:srgbClr val="000000"/>
          </a:solidFill>
          <a:latin typeface="+mn-lt"/>
          <a:cs typeface="+mn-cs"/>
        </a:defRPr>
      </a:lvl5pPr>
      <a:lvl6pPr marL="27543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6pPr>
      <a:lvl7pPr marL="32115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7pPr>
      <a:lvl8pPr marL="36687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8pPr>
      <a:lvl9pPr marL="4125913" indent="-468313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o"/>
        <a:defRPr sz="2000">
          <a:solidFill>
            <a:schemeClr val="bg2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altura.com/tiny/p36kw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altura.com/tiny/se0az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533400" y="762001"/>
            <a:ext cx="7772400" cy="685799"/>
          </a:xfrm>
        </p:spPr>
        <p:txBody>
          <a:bodyPr/>
          <a:lstStyle/>
          <a:p>
            <a:r>
              <a:rPr lang="en-US" altLang="en-US" b="1" dirty="0"/>
              <a:t>Critical </a:t>
            </a:r>
            <a:r>
              <a:rPr lang="en-US" altLang="en-US" b="1" dirty="0" smtClean="0"/>
              <a:t>Thinking</a:t>
            </a:r>
            <a:endParaRPr lang="en-US" altLang="en-US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56"/>
          <a:stretch/>
        </p:blipFill>
        <p:spPr>
          <a:xfrm>
            <a:off x="4876800" y="5486400"/>
            <a:ext cx="3581400" cy="11509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00200"/>
            <a:ext cx="7162800" cy="3600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762000"/>
          </a:xfrm>
        </p:spPr>
        <p:txBody>
          <a:bodyPr/>
          <a:lstStyle/>
          <a:p>
            <a:r>
              <a:rPr lang="en-US" altLang="en-US" b="1" dirty="0" smtClean="0"/>
              <a:t>Assessment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0" y="2057400"/>
            <a:ext cx="8763000" cy="35052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altLang="en-US" sz="2800" b="1" u="sng" dirty="0" smtClean="0"/>
              <a:t>Instructions: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 smtClean="0"/>
              <a:t>Develop a </a:t>
            </a:r>
            <a:r>
              <a:rPr lang="en-US" altLang="en-US" dirty="0"/>
              <a:t>So </a:t>
            </a:r>
            <a:r>
              <a:rPr lang="en-US" altLang="en-US" dirty="0" smtClean="0"/>
              <a:t>What? Journal that identifies </a:t>
            </a:r>
            <a:r>
              <a:rPr lang="en-US" altLang="en-US" dirty="0"/>
              <a:t>what </a:t>
            </a:r>
            <a:r>
              <a:rPr lang="en-US" altLang="en-US" dirty="0" smtClean="0"/>
              <a:t>you believe </a:t>
            </a:r>
            <a:r>
              <a:rPr lang="en-US" altLang="en-US" dirty="0"/>
              <a:t>the theme of the lesson </a:t>
            </a:r>
            <a:r>
              <a:rPr lang="en-US" altLang="en-US" dirty="0" smtClean="0"/>
              <a:t>is and </a:t>
            </a:r>
            <a:r>
              <a:rPr lang="en-US" altLang="en-US" dirty="0"/>
              <a:t>why it is </a:t>
            </a:r>
            <a:r>
              <a:rPr lang="en-US" altLang="en-US" dirty="0" smtClean="0"/>
              <a:t>important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This </a:t>
            </a:r>
            <a:r>
              <a:rPr lang="en-US" altLang="en-US" dirty="0"/>
              <a:t>assessment will be </a:t>
            </a:r>
            <a:r>
              <a:rPr lang="en-US" altLang="en-US" dirty="0" smtClean="0"/>
              <a:t>at least 500 </a:t>
            </a:r>
            <a:r>
              <a:rPr lang="en-US" altLang="en-US" dirty="0"/>
              <a:t>words </a:t>
            </a:r>
            <a:endParaRPr lang="en-US" alt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 smtClean="0"/>
              <a:t>The assessment will be turned in at the beginning of the next class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524000"/>
            <a:ext cx="876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rgbClr val="000000"/>
                </a:solidFill>
              </a:rPr>
              <a:t>So What Journal</a:t>
            </a:r>
            <a:endParaRPr lang="en-US" sz="2800" i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3625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609600"/>
          </a:xfrm>
        </p:spPr>
        <p:txBody>
          <a:bodyPr/>
          <a:lstStyle/>
          <a:p>
            <a:r>
              <a:rPr lang="en-US" altLang="en-US" b="1" dirty="0"/>
              <a:t>Closing</a:t>
            </a:r>
            <a:endParaRPr lang="en-US" altLang="en-US" b="1" dirty="0" smtClean="0"/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8763000" cy="4876800"/>
          </a:xfrm>
        </p:spPr>
        <p:txBody>
          <a:bodyPr/>
          <a:lstStyle/>
          <a:p>
            <a:pPr marL="115888" lvl="1" indent="0">
              <a:buNone/>
              <a:defRPr/>
            </a:pPr>
            <a:r>
              <a:rPr lang="en-US" altLang="en-US" sz="2000" b="1" dirty="0"/>
              <a:t>Review Learning Objectives:</a:t>
            </a:r>
          </a:p>
          <a:p>
            <a:pPr marL="458788" lvl="1" indent="-342900">
              <a:buFont typeface="Wingdings" panose="05000000000000000000" pitchFamily="2" charset="2"/>
              <a:buChar char="q"/>
              <a:defRPr/>
            </a:pPr>
            <a:r>
              <a:rPr lang="en-US" altLang="en-US" sz="2000" dirty="0">
                <a:cs typeface="Calibri" panose="020F0502020204030204" pitchFamily="34" charset="0"/>
              </a:rPr>
              <a:t>Define Critical Thinking</a:t>
            </a:r>
          </a:p>
          <a:p>
            <a:pPr marL="458788" lvl="1" indent="-342900">
              <a:buFont typeface="Wingdings" panose="05000000000000000000" pitchFamily="2" charset="2"/>
              <a:buChar char="q"/>
              <a:defRPr/>
            </a:pPr>
            <a:r>
              <a:rPr lang="en-US" altLang="en-US" sz="2000" dirty="0">
                <a:cs typeface="Calibri" panose="020F0502020204030204" pitchFamily="34" charset="0"/>
              </a:rPr>
              <a:t>Identify the Characteristics of Critical </a:t>
            </a:r>
            <a:r>
              <a:rPr lang="en-US" altLang="en-US" sz="2000" dirty="0" smtClean="0">
                <a:cs typeface="Calibri" panose="020F0502020204030204" pitchFamily="34" charset="0"/>
              </a:rPr>
              <a:t>Thinking</a:t>
            </a:r>
            <a:r>
              <a:rPr lang="en-US" sz="2000" dirty="0"/>
              <a:t> and Eight Elements of Thought</a:t>
            </a:r>
            <a:endParaRPr lang="en-US" altLang="en-US" sz="2000" dirty="0">
              <a:cs typeface="Calibri" panose="020F0502020204030204" pitchFamily="34" charset="0"/>
            </a:endParaRPr>
          </a:p>
          <a:p>
            <a:pPr marL="458788" lvl="1" indent="-342900">
              <a:spcBef>
                <a:spcPts val="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/>
              <a:t>Explain </a:t>
            </a:r>
            <a:r>
              <a:rPr lang="en-US" sz="2000" dirty="0"/>
              <a:t>the Nine Intellectual Standards and Eight Essential Intellectual </a:t>
            </a:r>
            <a:r>
              <a:rPr lang="en-US" sz="2000" dirty="0" smtClean="0"/>
              <a:t>Traits</a:t>
            </a:r>
          </a:p>
          <a:p>
            <a:pPr marL="458788" lvl="1" indent="-342900">
              <a:spcBef>
                <a:spcPts val="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/>
              <a:t>Apply </a:t>
            </a:r>
            <a:r>
              <a:rPr lang="en-US" sz="2000" dirty="0"/>
              <a:t>Critical Thinking to a situation or written article</a:t>
            </a:r>
            <a:endParaRPr lang="en-US" altLang="en-US" sz="2000" dirty="0">
              <a:cs typeface="Calibri" panose="020F0502020204030204" pitchFamily="34" charset="0"/>
            </a:endParaRPr>
          </a:p>
          <a:p>
            <a:pPr marL="115888" lvl="1" indent="0">
              <a:spcBef>
                <a:spcPts val="0"/>
              </a:spcBef>
              <a:buNone/>
              <a:defRPr/>
            </a:pPr>
            <a:endParaRPr lang="en-US" altLang="en-US" sz="2000" b="1" dirty="0"/>
          </a:p>
          <a:p>
            <a:pPr marL="115888" lvl="1" indent="0">
              <a:spcBef>
                <a:spcPts val="0"/>
              </a:spcBef>
              <a:buNone/>
              <a:defRPr/>
            </a:pPr>
            <a:r>
              <a:rPr lang="en-US" altLang="en-US" sz="2000" b="1" dirty="0"/>
              <a:t>Questions</a:t>
            </a:r>
          </a:p>
          <a:p>
            <a:pPr marL="115888" lvl="1" indent="0">
              <a:spcBef>
                <a:spcPts val="0"/>
              </a:spcBef>
              <a:buNone/>
              <a:defRPr/>
            </a:pPr>
            <a:endParaRPr lang="en-US" altLang="en-US" sz="2000" b="1" dirty="0"/>
          </a:p>
          <a:p>
            <a:pPr marL="115888" lvl="1" indent="0">
              <a:spcBef>
                <a:spcPts val="0"/>
              </a:spcBef>
              <a:buNone/>
              <a:defRPr/>
            </a:pPr>
            <a:r>
              <a:rPr lang="en-US" altLang="en-US" sz="2000" b="1" dirty="0"/>
              <a:t>Next Lesson:</a:t>
            </a:r>
          </a:p>
          <a:p>
            <a:pPr marL="115888" lvl="1" indent="0">
              <a:spcBef>
                <a:spcPts val="0"/>
              </a:spcBef>
              <a:buNone/>
              <a:defRPr/>
            </a:pPr>
            <a:endParaRPr lang="en-US" altLang="en-US" sz="2000" b="1" dirty="0"/>
          </a:p>
          <a:p>
            <a:pPr marL="115888" lvl="1" indent="0">
              <a:spcBef>
                <a:spcPts val="0"/>
              </a:spcBef>
              <a:buNone/>
              <a:defRPr/>
            </a:pPr>
            <a:r>
              <a:rPr lang="en-US" altLang="en-US" sz="2000" b="1" dirty="0"/>
              <a:t>CADET POST-CLASS ASSIGNMENT</a:t>
            </a:r>
          </a:p>
          <a:p>
            <a:pPr marL="469900" lvl="1" indent="-358775">
              <a:buFont typeface="Wingdings" panose="05000000000000000000" pitchFamily="2" charset="2"/>
              <a:buChar char="q"/>
              <a:defRPr/>
            </a:pPr>
            <a:r>
              <a:rPr lang="en-US" altLang="en-US" sz="2000" dirty="0"/>
              <a:t>Complete So What? Journal Assignment (Lesson Assessment); turn in next class</a:t>
            </a:r>
          </a:p>
        </p:txBody>
      </p:sp>
    </p:spTree>
    <p:extLst>
      <p:ext uri="{BB962C8B-B14F-4D97-AF65-F5344CB8AC3E}">
        <p14:creationId xmlns:p14="http://schemas.microsoft.com/office/powerpoint/2010/main" val="294596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762000"/>
          </a:xfrm>
        </p:spPr>
        <p:txBody>
          <a:bodyPr/>
          <a:lstStyle/>
          <a:p>
            <a:r>
              <a:rPr lang="en-US" altLang="en-US" b="1" dirty="0"/>
              <a:t>Concept </a:t>
            </a:r>
            <a:r>
              <a:rPr lang="en-US" altLang="en-US" b="1" dirty="0" smtClean="0"/>
              <a:t>of Critical Thinking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4917" t="38124" r="34549" b="48509"/>
          <a:stretch/>
        </p:blipFill>
        <p:spPr>
          <a:xfrm>
            <a:off x="969995" y="1676400"/>
            <a:ext cx="6997959" cy="41249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57400" y="5801380"/>
            <a:ext cx="49776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u="sng" dirty="0" smtClean="0">
                <a:solidFill>
                  <a:srgbClr val="1B4A97"/>
                </a:solidFill>
                <a:latin typeface="+mn-lt"/>
                <a:hlinkClick r:id="rId3"/>
              </a:rPr>
              <a:t>Concept of Critical Thinking</a:t>
            </a:r>
            <a:endParaRPr lang="en-US" sz="2800" b="1" dirty="0">
              <a:latin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7772400" cy="762000"/>
          </a:xfrm>
        </p:spPr>
        <p:txBody>
          <a:bodyPr/>
          <a:lstStyle/>
          <a:p>
            <a:r>
              <a:rPr lang="en-US" altLang="en-US" b="1" dirty="0" smtClean="0"/>
              <a:t>Learning Objectives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0" y="1905001"/>
            <a:ext cx="8763000" cy="3428999"/>
          </a:xfrm>
        </p:spPr>
        <p:txBody>
          <a:bodyPr/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altLang="en-US" sz="2800" dirty="0"/>
              <a:t>Define Critical Thinking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altLang="en-US" sz="2800" dirty="0"/>
              <a:t>Identify the Characteristics of Critical Thinking and Eight Elements of Thought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altLang="en-US" sz="2800" dirty="0"/>
              <a:t>Explain the Nine Intellectual Standards and Eight Essential Intellectual Traits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altLang="en-US" sz="2800" dirty="0"/>
              <a:t>Apply Critical Thinking to a situation or written article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457200" y="762000"/>
            <a:ext cx="8077200" cy="762000"/>
          </a:xfrm>
        </p:spPr>
        <p:txBody>
          <a:bodyPr/>
          <a:lstStyle/>
          <a:p>
            <a:r>
              <a:rPr lang="en-US" altLang="en-US" b="1" dirty="0" smtClean="0"/>
              <a:t>Critical Thinking Defined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0" y="2133600"/>
            <a:ext cx="8763000" cy="1828800"/>
          </a:xfrm>
        </p:spPr>
        <p:txBody>
          <a:bodyPr/>
          <a:lstStyle/>
          <a:p>
            <a:pPr marL="461963" indent="-461963">
              <a:buFont typeface="Wingdings" panose="05000000000000000000" pitchFamily="2" charset="2"/>
              <a:buChar char="q"/>
            </a:pPr>
            <a:r>
              <a:rPr lang="en-US" altLang="en-US" sz="2800" b="1" u="sng" dirty="0" smtClean="0"/>
              <a:t>Critical </a:t>
            </a:r>
            <a:r>
              <a:rPr lang="en-US" altLang="en-US" sz="2800" b="1" u="sng" dirty="0"/>
              <a:t>Thinking:</a:t>
            </a:r>
            <a:r>
              <a:rPr lang="en-US" altLang="en-US" sz="2800" b="1" dirty="0"/>
              <a:t> </a:t>
            </a:r>
            <a:r>
              <a:rPr lang="en-US" altLang="en-US" sz="2800" dirty="0" smtClean="0"/>
              <a:t>A </a:t>
            </a:r>
            <a:r>
              <a:rPr lang="en-US" altLang="en-US" sz="2800" dirty="0"/>
              <a:t>deliberate process of thought whose purpose is to improve our </a:t>
            </a:r>
            <a:r>
              <a:rPr lang="en-US" altLang="en-US" sz="2800" dirty="0" smtClean="0"/>
              <a:t>thought in a reflective and self-disciplined approach</a:t>
            </a:r>
          </a:p>
          <a:p>
            <a:pPr marL="0" indent="0">
              <a:buNone/>
            </a:pPr>
            <a:endParaRPr lang="en-US" altLang="en-US" sz="2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685800"/>
          </a:xfrm>
        </p:spPr>
        <p:txBody>
          <a:bodyPr/>
          <a:lstStyle/>
          <a:p>
            <a:r>
              <a:rPr lang="en-US" altLang="en-US" b="1" dirty="0" smtClean="0"/>
              <a:t>Characteristics of Critical Thinkers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6200" y="1828800"/>
            <a:ext cx="8610600" cy="4572000"/>
            <a:chOff x="5918" y="2057400"/>
            <a:chExt cx="8365534" cy="403112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988" r="8756"/>
            <a:stretch/>
          </p:blipFill>
          <p:spPr>
            <a:xfrm>
              <a:off x="5918" y="2057400"/>
              <a:ext cx="4081401" cy="367665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4087319" y="3341727"/>
              <a:ext cx="6062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66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=</a:t>
              </a:r>
              <a:endParaRPr lang="en-US" sz="6600" b="1" dirty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93575" y="2133600"/>
              <a:ext cx="3677877" cy="3954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600"/>
                </a:spcAft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Critical Thought: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Is clear to the purpose at hand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Questions information, conclusions, and points of view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Strives to be clear, accurate, and relevant (expressed in writing/speech)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Goes beneath the surface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Seeks to be logical and fair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Checks assumptions</a:t>
              </a: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600"/>
                </a:spcAft>
                <a:buClr>
                  <a:srgbClr val="00B050"/>
                </a:buClr>
                <a:buFont typeface="Wingdings" panose="05000000000000000000" pitchFamily="2" charset="2"/>
                <a:buChar char="ü"/>
              </a:pPr>
              <a:r>
                <a:rPr lang="en-US" dirty="0" smtClean="0">
                  <a:solidFill>
                    <a:prstClr val="black"/>
                  </a:solidFill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Applied in all subjects and throughout life</a:t>
              </a:r>
              <a:endParaRPr lang="en-US" dirty="0">
                <a:solidFill>
                  <a:prstClr val="black"/>
                </a:solidFill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95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52400" y="838200"/>
            <a:ext cx="8458200" cy="5715000"/>
            <a:chOff x="-39128" y="1129250"/>
            <a:chExt cx="8686799" cy="6154418"/>
          </a:xfrm>
        </p:grpSpPr>
        <p:grpSp>
          <p:nvGrpSpPr>
            <p:cNvPr id="11" name="Group 10"/>
            <p:cNvGrpSpPr/>
            <p:nvPr/>
          </p:nvGrpSpPr>
          <p:grpSpPr>
            <a:xfrm>
              <a:off x="-39128" y="1129250"/>
              <a:ext cx="8686799" cy="6154418"/>
              <a:chOff x="539732" y="322469"/>
              <a:chExt cx="7992533" cy="6602528"/>
            </a:xfrm>
          </p:grpSpPr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9732" y="322469"/>
                <a:ext cx="7992533" cy="6602528"/>
              </a:xfrm>
              <a:prstGeom prst="rect">
                <a:avLst/>
              </a:prstGeom>
            </p:spPr>
          </p:pic>
          <p:cxnSp>
            <p:nvCxnSpPr>
              <p:cNvPr id="21" name="Straight Connector 20"/>
              <p:cNvCxnSpPr/>
              <p:nvPr/>
            </p:nvCxnSpPr>
            <p:spPr>
              <a:xfrm>
                <a:off x="1447800" y="3238500"/>
                <a:ext cx="5977467" cy="0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4407052" y="1096265"/>
                <a:ext cx="9573" cy="4199802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2946801" y="1253905"/>
                <a:ext cx="0" cy="3554324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5820154" y="1397000"/>
                <a:ext cx="37042" cy="4453467"/>
              </a:xfrm>
              <a:prstGeom prst="line">
                <a:avLst/>
              </a:prstGeom>
              <a:noFill/>
              <a:ln w="381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12" name="TextBox 11"/>
            <p:cNvSpPr txBox="1"/>
            <p:nvPr/>
          </p:nvSpPr>
          <p:spPr>
            <a:xfrm>
              <a:off x="1269760" y="3124200"/>
              <a:ext cx="11641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Purpose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Goals, objectives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57790" y="2791583"/>
              <a:ext cx="159844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Question at Issue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Problem, issue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114800" y="2743200"/>
              <a:ext cx="146543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Information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Data, facts, observations, experiences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634052" y="3036214"/>
              <a:ext cx="160494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Interpretation/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Inference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Conclusions, solutions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146524" y="3833358"/>
              <a:ext cx="1436039" cy="10274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Concepts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Theories, definitions, laws, principles, models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514600" y="3846493"/>
              <a:ext cx="157909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Assumptions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Presuppositions, axioms, taking for granted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114800" y="3830360"/>
              <a:ext cx="1485044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Implications/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Conseq</a:t>
              </a: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.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Outcome, results, ramifications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80788" y="3846493"/>
              <a:ext cx="152902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Point of View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crosoft Sans Serif" panose="020B0604020202020204" pitchFamily="34" charset="0"/>
                  <a:cs typeface="Microsoft Sans Serif" panose="020B0604020202020204" pitchFamily="34" charset="0"/>
                </a:rPr>
                <a:t>Frames of reference, perspectives, orientations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0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Sans Serif" panose="020B0604020202020204" pitchFamily="34" charset="0"/>
                <a:cs typeface="Microsoft Sans Serif" panose="020B0604020202020204" pitchFamily="34" charset="0"/>
              </a:endParaRPr>
            </a:p>
          </p:txBody>
        </p:sp>
      </p:grpSp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685800"/>
          </a:xfrm>
        </p:spPr>
        <p:txBody>
          <a:bodyPr/>
          <a:lstStyle/>
          <a:p>
            <a:r>
              <a:rPr lang="en-US" altLang="en-US" b="1" dirty="0"/>
              <a:t>Eight Elements of Thought</a:t>
            </a:r>
            <a:endParaRPr lang="en-US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409471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685800"/>
          </a:xfrm>
        </p:spPr>
        <p:txBody>
          <a:bodyPr/>
          <a:lstStyle/>
          <a:p>
            <a:r>
              <a:rPr lang="en-US" altLang="en-US" b="1" dirty="0"/>
              <a:t>Nine Intellectual Standards</a:t>
            </a:r>
            <a:endParaRPr lang="en-US" altLang="en-US" b="1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1958809" y="1524000"/>
            <a:ext cx="4939018" cy="5060628"/>
            <a:chOff x="1979733" y="1282253"/>
            <a:chExt cx="5216934" cy="5289984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15" t="1972" r="19025" b="2108"/>
            <a:stretch/>
          </p:blipFill>
          <p:spPr>
            <a:xfrm>
              <a:off x="1979733" y="1282253"/>
              <a:ext cx="5216934" cy="5289984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2244846" y="2397402"/>
              <a:ext cx="4587802" cy="38607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Clarity-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 Is it easy to understand?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Accuracy- 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Does it represent things as they are?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Precision- 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Does it provide necessary details?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Relevance-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 Is it pertinent to the question?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Depth-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 Does it identify complexities beneath the surface?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Breadth- 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Does it consider multiple points of view?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Logic- 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Are all thoughts mutually supporting?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Significance-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 Is the information important to the question?</a:t>
              </a:r>
              <a:endParaRPr lang="en-US" sz="1400" b="1" dirty="0" smtClean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  <a:p>
              <a:pPr marL="285750" indent="-285750" eaLnBrk="1" fontAlgn="auto" hangingPunct="1">
                <a:spcBef>
                  <a:spcPts val="0"/>
                </a:spcBef>
                <a:spcAft>
                  <a:spcPts val="1200"/>
                </a:spcAft>
                <a:buFont typeface="Wingdings" panose="05000000000000000000" pitchFamily="2" charset="2"/>
                <a:buChar char="q"/>
              </a:pPr>
              <a:r>
                <a:rPr lang="en-US" sz="1400" b="1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Fairness-</a:t>
              </a:r>
              <a:r>
                <a:rPr lang="en-US" sz="1400" dirty="0" smtClean="0">
                  <a:solidFill>
                    <a:prstClr val="black"/>
                  </a:solidFill>
                  <a:latin typeface="Calibri" panose="020F0502020204030204"/>
                  <a:cs typeface="+mn-cs"/>
                </a:rPr>
                <a:t> Does it account for the views of others?</a:t>
              </a:r>
              <a:endParaRPr lang="en-US" sz="1400" b="1" dirty="0">
                <a:solidFill>
                  <a:prstClr val="black"/>
                </a:solidFill>
                <a:latin typeface="Calibri" panose="020F0502020204030204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93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686800" cy="685800"/>
          </a:xfrm>
        </p:spPr>
        <p:txBody>
          <a:bodyPr/>
          <a:lstStyle/>
          <a:p>
            <a:r>
              <a:rPr lang="en-US" altLang="en-US" b="1" dirty="0"/>
              <a:t>Eight Essential Intellectual Traits</a:t>
            </a:r>
            <a:endParaRPr lang="en-US" altLang="en-US" b="1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0" y="1905001"/>
            <a:ext cx="8763000" cy="42671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Fair-mindedness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Humility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Courage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Empathy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Integrity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Perseverance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Confidence in Reason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sz="2800" dirty="0" smtClean="0"/>
              <a:t>Intellectual Autonomy</a:t>
            </a:r>
            <a:endParaRPr lang="en-US" altLang="en-US" sz="2800" dirty="0"/>
          </a:p>
          <a:p>
            <a:pPr marL="461963" indent="-461963">
              <a:buFont typeface="Wingdings" panose="05000000000000000000" pitchFamily="2" charset="2"/>
              <a:buChar char="q"/>
            </a:pPr>
            <a:endParaRPr lang="en-US" altLang="en-US" sz="2800" dirty="0" smtClean="0"/>
          </a:p>
          <a:p>
            <a:pPr marL="0" indent="0">
              <a:buNone/>
            </a:pPr>
            <a:endParaRPr lang="en-US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888449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title"/>
          </p:nvPr>
        </p:nvSpPr>
        <p:spPr>
          <a:xfrm>
            <a:off x="0" y="762000"/>
            <a:ext cx="8763000" cy="762000"/>
          </a:xfrm>
        </p:spPr>
        <p:txBody>
          <a:bodyPr/>
          <a:lstStyle/>
          <a:p>
            <a:r>
              <a:rPr lang="en-US" altLang="en-US" b="1" dirty="0"/>
              <a:t>Apollo 13 “New Mission”</a:t>
            </a:r>
            <a:endParaRPr lang="en-US" altLang="en-US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600200"/>
            <a:ext cx="7852031" cy="34146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20567" y="5257800"/>
            <a:ext cx="44374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u="sng" dirty="0" smtClean="0">
                <a:solidFill>
                  <a:srgbClr val="1B4A97"/>
                </a:solidFill>
                <a:latin typeface="+mj-lt"/>
                <a:hlinkClick r:id="rId3"/>
              </a:rPr>
              <a:t>Apollo 13 “New Mission”</a:t>
            </a: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7322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SL101">
  <a:themeElements>
    <a:clrScheme name="Custom 10">
      <a:dk1>
        <a:srgbClr val="5C5674"/>
      </a:dk1>
      <a:lt1>
        <a:srgbClr val="FFFFFF"/>
      </a:lt1>
      <a:dk2>
        <a:srgbClr val="85986A"/>
      </a:dk2>
      <a:lt2>
        <a:srgbClr val="FFFFFF"/>
      </a:lt2>
      <a:accent1>
        <a:srgbClr val="666633"/>
      </a:accent1>
      <a:accent2>
        <a:srgbClr val="ADC5B8"/>
      </a:accent2>
      <a:accent3>
        <a:srgbClr val="C2CAB9"/>
      </a:accent3>
      <a:accent4>
        <a:srgbClr val="DADADA"/>
      </a:accent4>
      <a:accent5>
        <a:srgbClr val="B8B8AD"/>
      </a:accent5>
      <a:accent6>
        <a:srgbClr val="9CB2A6"/>
      </a:accent6>
      <a:hlink>
        <a:srgbClr val="002163"/>
      </a:hlink>
      <a:folHlink>
        <a:srgbClr val="2F75FF"/>
      </a:folHlink>
    </a:clrScheme>
    <a:fontScheme name="MSL301_Templa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SL301_Template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SL400">
  <a:themeElements>
    <a:clrScheme name="Custom 29">
      <a:dk1>
        <a:srgbClr val="5C5674"/>
      </a:dk1>
      <a:lt1>
        <a:srgbClr val="FFFFFF"/>
      </a:lt1>
      <a:dk2>
        <a:srgbClr val="85986A"/>
      </a:dk2>
      <a:lt2>
        <a:srgbClr val="FFFFFF"/>
      </a:lt2>
      <a:accent1>
        <a:srgbClr val="666633"/>
      </a:accent1>
      <a:accent2>
        <a:srgbClr val="ADC5B8"/>
      </a:accent2>
      <a:accent3>
        <a:srgbClr val="C2CAB9"/>
      </a:accent3>
      <a:accent4>
        <a:srgbClr val="DADADA"/>
      </a:accent4>
      <a:accent5>
        <a:srgbClr val="B8B8AD"/>
      </a:accent5>
      <a:accent6>
        <a:srgbClr val="9CB2A6"/>
      </a:accent6>
      <a:hlink>
        <a:srgbClr val="0000FF"/>
      </a:hlink>
      <a:folHlink>
        <a:srgbClr val="002060"/>
      </a:folHlink>
    </a:clrScheme>
    <a:fontScheme name="MSL301_Templa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SL301_Template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MSL202_Lesson_01b_Army_Values_and_the_EO_Program_(NXPowerLite)">
  <a:themeElements>
    <a:clrScheme name="Custom 7">
      <a:dk1>
        <a:srgbClr val="5C5674"/>
      </a:dk1>
      <a:lt1>
        <a:srgbClr val="FFFFFF"/>
      </a:lt1>
      <a:dk2>
        <a:srgbClr val="85986A"/>
      </a:dk2>
      <a:lt2>
        <a:srgbClr val="FFFFFF"/>
      </a:lt2>
      <a:accent1>
        <a:srgbClr val="666633"/>
      </a:accent1>
      <a:accent2>
        <a:srgbClr val="ADC5B8"/>
      </a:accent2>
      <a:accent3>
        <a:srgbClr val="C2CAB9"/>
      </a:accent3>
      <a:accent4>
        <a:srgbClr val="DADADA"/>
      </a:accent4>
      <a:accent5>
        <a:srgbClr val="B8B8AD"/>
      </a:accent5>
      <a:accent6>
        <a:srgbClr val="9CB2A6"/>
      </a:accent6>
      <a:hlink>
        <a:srgbClr val="FFC000"/>
      </a:hlink>
      <a:folHlink>
        <a:srgbClr val="002060"/>
      </a:folHlink>
    </a:clrScheme>
    <a:fontScheme name="MSL301_Templat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SL301_Template 1">
        <a:dk1>
          <a:srgbClr val="5C5674"/>
        </a:dk1>
        <a:lt1>
          <a:srgbClr val="FFFFFF"/>
        </a:lt1>
        <a:dk2>
          <a:srgbClr val="85986A"/>
        </a:dk2>
        <a:lt2>
          <a:srgbClr val="FFFFFF"/>
        </a:lt2>
        <a:accent1>
          <a:srgbClr val="666633"/>
        </a:accent1>
        <a:accent2>
          <a:srgbClr val="ADC5B8"/>
        </a:accent2>
        <a:accent3>
          <a:srgbClr val="C2CAB9"/>
        </a:accent3>
        <a:accent4>
          <a:srgbClr val="DADADA"/>
        </a:accent4>
        <a:accent5>
          <a:srgbClr val="B8B8AD"/>
        </a:accent5>
        <a:accent6>
          <a:srgbClr val="9CB2A6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2">
        <a:dk1>
          <a:srgbClr val="000000"/>
        </a:dk1>
        <a:lt1>
          <a:srgbClr val="FFFFFF"/>
        </a:lt1>
        <a:dk2>
          <a:srgbClr val="420000"/>
        </a:dk2>
        <a:lt2>
          <a:srgbClr val="660000"/>
        </a:lt2>
        <a:accent1>
          <a:srgbClr val="CCCC00"/>
        </a:accent1>
        <a:accent2>
          <a:srgbClr val="999966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8A8A5C"/>
        </a:accent6>
        <a:hlink>
          <a:srgbClr val="996633"/>
        </a:hlink>
        <a:folHlink>
          <a:srgbClr val="99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3">
        <a:dk1>
          <a:srgbClr val="618052"/>
        </a:dk1>
        <a:lt1>
          <a:srgbClr val="FFFFE3"/>
        </a:lt1>
        <a:dk2>
          <a:srgbClr val="162E36"/>
        </a:dk2>
        <a:lt2>
          <a:srgbClr val="FFFFFF"/>
        </a:lt2>
        <a:accent1>
          <a:srgbClr val="336699"/>
        </a:accent1>
        <a:accent2>
          <a:srgbClr val="69888B"/>
        </a:accent2>
        <a:accent3>
          <a:srgbClr val="ABADAE"/>
        </a:accent3>
        <a:accent4>
          <a:srgbClr val="DADAC2"/>
        </a:accent4>
        <a:accent5>
          <a:srgbClr val="ADB8CA"/>
        </a:accent5>
        <a:accent6>
          <a:srgbClr val="5E7B7D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4">
        <a:dk1>
          <a:srgbClr val="000000"/>
        </a:dk1>
        <a:lt1>
          <a:srgbClr val="FFFFFF"/>
        </a:lt1>
        <a:dk2>
          <a:srgbClr val="000000"/>
        </a:dk2>
        <a:lt2>
          <a:srgbClr val="CC0000"/>
        </a:lt2>
        <a:accent1>
          <a:srgbClr val="FFCC00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2D5CB9"/>
        </a:accent6>
        <a:hlink>
          <a:srgbClr val="666699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5">
        <a:dk1>
          <a:srgbClr val="666699"/>
        </a:dk1>
        <a:lt1>
          <a:srgbClr val="FFFFFF"/>
        </a:lt1>
        <a:dk2>
          <a:srgbClr val="000033"/>
        </a:dk2>
        <a:lt2>
          <a:srgbClr val="FFFFFF"/>
        </a:lt2>
        <a:accent1>
          <a:srgbClr val="9966FF"/>
        </a:accent1>
        <a:accent2>
          <a:srgbClr val="CCCCFF"/>
        </a:accent2>
        <a:accent3>
          <a:srgbClr val="AAAAAD"/>
        </a:accent3>
        <a:accent4>
          <a:srgbClr val="DADADA"/>
        </a:accent4>
        <a:accent5>
          <a:srgbClr val="CAB8FF"/>
        </a:accent5>
        <a:accent6>
          <a:srgbClr val="B9B9E7"/>
        </a:accent6>
        <a:hlink>
          <a:srgbClr val="CC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6">
        <a:dk1>
          <a:srgbClr val="000000"/>
        </a:dk1>
        <a:lt1>
          <a:srgbClr val="FFFFFF"/>
        </a:lt1>
        <a:dk2>
          <a:srgbClr val="000000"/>
        </a:dk2>
        <a:lt2>
          <a:srgbClr val="669966"/>
        </a:lt2>
        <a:accent1>
          <a:srgbClr val="CCCC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E2E2FF"/>
        </a:accent5>
        <a:accent6>
          <a:srgbClr val="8A8AB9"/>
        </a:accent6>
        <a:hlink>
          <a:srgbClr val="000066"/>
        </a:hlink>
        <a:folHlink>
          <a:srgbClr val="33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7">
        <a:dk1>
          <a:srgbClr val="0099CC"/>
        </a:dk1>
        <a:lt1>
          <a:srgbClr val="FFFFFF"/>
        </a:lt1>
        <a:dk2>
          <a:srgbClr val="000099"/>
        </a:dk2>
        <a:lt2>
          <a:srgbClr val="FFFFFF"/>
        </a:lt2>
        <a:accent1>
          <a:srgbClr val="0099CC"/>
        </a:accent1>
        <a:accent2>
          <a:srgbClr val="6600FF"/>
        </a:accent2>
        <a:accent3>
          <a:srgbClr val="AAAACA"/>
        </a:accent3>
        <a:accent4>
          <a:srgbClr val="DADADA"/>
        </a:accent4>
        <a:accent5>
          <a:srgbClr val="AACAE2"/>
        </a:accent5>
        <a:accent6>
          <a:srgbClr val="5C00E7"/>
        </a:accent6>
        <a:hlink>
          <a:srgbClr val="FFCC00"/>
        </a:hlink>
        <a:folHlink>
          <a:srgbClr val="00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SL301_Template 8">
        <a:dk1>
          <a:srgbClr val="000033"/>
        </a:dk1>
        <a:lt1>
          <a:srgbClr val="FFFFFF"/>
        </a:lt1>
        <a:dk2>
          <a:srgbClr val="003366"/>
        </a:dk2>
        <a:lt2>
          <a:srgbClr val="275C6D"/>
        </a:lt2>
        <a:accent1>
          <a:srgbClr val="A7D2DF"/>
        </a:accent1>
        <a:accent2>
          <a:srgbClr val="108DA6"/>
        </a:accent2>
        <a:accent3>
          <a:srgbClr val="FFFFFF"/>
        </a:accent3>
        <a:accent4>
          <a:srgbClr val="00002A"/>
        </a:accent4>
        <a:accent5>
          <a:srgbClr val="D0E5EC"/>
        </a:accent5>
        <a:accent6>
          <a:srgbClr val="0D7F96"/>
        </a:accent6>
        <a:hlink>
          <a:srgbClr val="666699"/>
        </a:hlink>
        <a:folHlink>
          <a:srgbClr val="99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SL301_Template 9">
        <a:dk1>
          <a:srgbClr val="CC3300"/>
        </a:dk1>
        <a:lt1>
          <a:srgbClr val="FFFFFF"/>
        </a:lt1>
        <a:dk2>
          <a:srgbClr val="000000"/>
        </a:dk2>
        <a:lt2>
          <a:srgbClr val="FFFFCC"/>
        </a:lt2>
        <a:accent1>
          <a:srgbClr val="FF9900"/>
        </a:accent1>
        <a:accent2>
          <a:srgbClr val="9933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8A2D00"/>
        </a:accent6>
        <a:hlink>
          <a:srgbClr val="CEC5A2"/>
        </a:hlink>
        <a:folHlink>
          <a:srgbClr val="DDDDD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4181</TotalTime>
  <Words>412</Words>
  <Application>Microsoft Office PowerPoint</Application>
  <PresentationFormat>On-screen Show (4:3)</PresentationFormat>
  <Paragraphs>82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Microsoft Sans Serif</vt:lpstr>
      <vt:lpstr>Wingdings</vt:lpstr>
      <vt:lpstr>MSL101</vt:lpstr>
      <vt:lpstr>MSL400</vt:lpstr>
      <vt:lpstr>MSL202_Lesson_01b_Army_Values_and_the_EO_Program_(NXPowerLite)</vt:lpstr>
      <vt:lpstr>Critical Thinking</vt:lpstr>
      <vt:lpstr>Concept of Critical Thinking</vt:lpstr>
      <vt:lpstr>Learning Objectives</vt:lpstr>
      <vt:lpstr>Critical Thinking Defined</vt:lpstr>
      <vt:lpstr>Characteristics of Critical Thinkers</vt:lpstr>
      <vt:lpstr>Eight Elements of Thought</vt:lpstr>
      <vt:lpstr>Nine Intellectual Standards</vt:lpstr>
      <vt:lpstr>Eight Essential Intellectual Traits</vt:lpstr>
      <vt:lpstr>Apollo 13 “New Mission”</vt:lpstr>
      <vt:lpstr>Assessment</vt:lpstr>
      <vt:lpstr>Closing</vt:lpstr>
    </vt:vector>
  </TitlesOfParts>
  <Company>United States Army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David Todd Peterson</dc:creator>
  <cp:lastModifiedBy>Tartaglia, Eric Mr CIV USA TRADOC USACC</cp:lastModifiedBy>
  <cp:revision>289</cp:revision>
  <cp:lastPrinted>2017-03-20T12:11:56Z</cp:lastPrinted>
  <dcterms:created xsi:type="dcterms:W3CDTF">2013-12-06T14:00:44Z</dcterms:created>
  <dcterms:modified xsi:type="dcterms:W3CDTF">2019-07-12T14:48:52Z</dcterms:modified>
</cp:coreProperties>
</file>

<file path=docProps/thumbnail.jpeg>
</file>